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8"/>
  </p:handoutMasterIdLst>
  <p:sldIdLst>
    <p:sldId id="256" r:id="rId2"/>
    <p:sldId id="293" r:id="rId3"/>
    <p:sldId id="286" r:id="rId4"/>
    <p:sldId id="285" r:id="rId5"/>
    <p:sldId id="298" r:id="rId6"/>
    <p:sldId id="297" r:id="rId7"/>
    <p:sldId id="261" r:id="rId8"/>
    <p:sldId id="270" r:id="rId9"/>
    <p:sldId id="260" r:id="rId10"/>
    <p:sldId id="284" r:id="rId11"/>
    <p:sldId id="272" r:id="rId12"/>
    <p:sldId id="280" r:id="rId13"/>
    <p:sldId id="279" r:id="rId14"/>
    <p:sldId id="281" r:id="rId15"/>
    <p:sldId id="262" r:id="rId16"/>
    <p:sldId id="273" r:id="rId17"/>
    <p:sldId id="269" r:id="rId18"/>
    <p:sldId id="299" r:id="rId19"/>
    <p:sldId id="294" r:id="rId20"/>
    <p:sldId id="264" r:id="rId21"/>
    <p:sldId id="268" r:id="rId22"/>
    <p:sldId id="287" r:id="rId23"/>
    <p:sldId id="289" r:id="rId24"/>
    <p:sldId id="292" r:id="rId25"/>
    <p:sldId id="288" r:id="rId26"/>
    <p:sldId id="291" r:id="rId27"/>
    <p:sldId id="290" r:id="rId28"/>
    <p:sldId id="263" r:id="rId29"/>
    <p:sldId id="265" r:id="rId30"/>
    <p:sldId id="282" r:id="rId31"/>
    <p:sldId id="278" r:id="rId32"/>
    <p:sldId id="266" r:id="rId33"/>
    <p:sldId id="267" r:id="rId34"/>
    <p:sldId id="274" r:id="rId35"/>
    <p:sldId id="283" r:id="rId36"/>
    <p:sldId id="275" r:id="rId37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rgbClr val="FFCC00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5" autoAdjust="0"/>
    <p:restoredTop sz="9461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9D5B0D9-F75D-4BF0-8F3B-3AF4D353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58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E5963F-5681-4F31-9759-709A5B30B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C8B1-054E-495D-991C-FDB50365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AB8C-64F0-4063-A9D8-CC1E2F2C7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1237-D86C-48C6-90C6-9DABC1E65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7D86-7826-42A1-805A-374D47B5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31474-B540-4265-A1C5-7D1D024C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84B7-4C83-4CCC-92A6-8998EC3B0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20227-ACDA-424E-A873-BA56FF86C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A3BAE-78CC-4E90-A847-A44A27242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0C18D-D6DA-4F6C-8956-A5A436E5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90C3F-3025-4327-9C89-15186C2BE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A2972-CC70-495E-A720-F464B042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442C-C189-4AA3-9C27-98FB8AC5D0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91740-938E-4FFF-8910-C410DEFD4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6BA3-ACFB-4F29-8917-C7B55CB21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847A2C9D-35E3-450E-8CAF-6BB42DB06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Chart4.xls"/><Relationship Id="rId5" Type="http://schemas.openxmlformats.org/officeDocument/2006/relationships/oleObject" Target="../embeddings/Microsoft_Office_Excel_Chart3.xls"/><Relationship Id="rId4" Type="http://schemas.openxmlformats.org/officeDocument/2006/relationships/oleObject" Target="../embeddings/Microsoft_Office_Excel_Char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5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6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8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Biomass Stoves and Carbon Credits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Dean Still</a:t>
            </a:r>
          </a:p>
          <a:p>
            <a:pPr eaLnBrk="1" hangingPunct="1">
              <a:defRPr/>
            </a:pPr>
            <a:r>
              <a:rPr lang="en-US" sz="2400" smtClean="0"/>
              <a:t>Executive Director, Aprovecho Research Center</a:t>
            </a:r>
          </a:p>
        </p:txBody>
      </p:sp>
      <p:pic>
        <p:nvPicPr>
          <p:cNvPr id="9220" name="Picture 4" descr="New Letterhead cop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4800600"/>
            <a:ext cx="487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DSC00964"/>
          <p:cNvPicPr>
            <a:picLocks noChangeAspect="1" noChangeArrowheads="1"/>
          </p:cNvPicPr>
          <p:nvPr/>
        </p:nvPicPr>
        <p:blipFill>
          <a:blip r:embed="rId2" cstate="screen">
            <a:lum bright="24000" contrast="12000"/>
          </a:blip>
          <a:srcRect/>
          <a:stretch>
            <a:fillRect/>
          </a:stretch>
        </p:blipFill>
        <p:spPr bwMode="auto">
          <a:xfrm>
            <a:off x="2133600" y="4352925"/>
            <a:ext cx="3352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 descr="DSC01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8513"/>
            <a:ext cx="35814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914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Testing CookStoves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Aprovecho has designed easy-to-use emissions equipment, available to help projects with stove testing:</a:t>
            </a:r>
          </a:p>
        </p:txBody>
      </p:sp>
      <p:sp>
        <p:nvSpPr>
          <p:cNvPr id="18438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590800"/>
            <a:ext cx="3708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6200" y="5105400"/>
            <a:ext cx="1676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Portable Emissions Measurement System   (PEMS)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486400" y="5867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Indoor Air Pollution/Exposure 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77813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Benchmarks for Stove Performance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1470025"/>
          <a:ext cx="3835400" cy="2187575"/>
        </p:xfrm>
        <a:graphic>
          <a:graphicData uri="http://schemas.openxmlformats.org/presentationml/2006/ole">
            <p:oleObj spid="_x0000_s1026" name="Chart" r:id="rId3" imgW="8305895" imgH="4733806" progId="Excel.Chart.8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4419600" y="1447800"/>
          <a:ext cx="4038600" cy="2211388"/>
        </p:xfrm>
        <a:graphic>
          <a:graphicData uri="http://schemas.openxmlformats.org/presentationml/2006/ole">
            <p:oleObj spid="_x0000_s1027" name="Chart" r:id="rId4" imgW="8305895" imgH="4257675" progId="Excel.Chart.8">
              <p:embed/>
            </p:oleObj>
          </a:graphicData>
        </a:graphic>
      </p:graphicFrame>
      <p:graphicFrame>
        <p:nvGraphicFramePr>
          <p:cNvPr id="1028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533400" y="3733800"/>
          <a:ext cx="3810000" cy="2160588"/>
        </p:xfrm>
        <a:graphic>
          <a:graphicData uri="http://schemas.openxmlformats.org/presentationml/2006/ole">
            <p:oleObj spid="_x0000_s1028" name="Chart" r:id="rId5" imgW="8305895" imgH="4438769" progId="Excel.Chart.8">
              <p:embed/>
            </p:oleObj>
          </a:graphicData>
        </a:graphic>
      </p:graphicFrame>
      <p:graphicFrame>
        <p:nvGraphicFramePr>
          <p:cNvPr id="1029" name="Object 16"/>
          <p:cNvGraphicFramePr>
            <a:graphicFrameLocks noChangeAspect="1"/>
          </p:cNvGraphicFramePr>
          <p:nvPr>
            <p:ph sz="quarter" idx="4"/>
          </p:nvPr>
        </p:nvGraphicFramePr>
        <p:xfrm>
          <a:off x="4419600" y="3733800"/>
          <a:ext cx="4038600" cy="2135188"/>
        </p:xfrm>
        <a:graphic>
          <a:graphicData uri="http://schemas.openxmlformats.org/presentationml/2006/ole">
            <p:oleObj spid="_x0000_s1029" name="Chart" r:id="rId6" imgW="8334184" imgH="3733681" progId="Excel.Chart.8">
              <p:embed/>
            </p:oleObj>
          </a:graphicData>
        </a:graphic>
      </p:graphicFrame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228600" y="5867400"/>
            <a:ext cx="8610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The Aprovecho Library of performance of over 50 stoves was used to create benchmarks for Shell Foundation, Philips, and others.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</a:rPr>
              <a:t>International Standards are in the works…</a:t>
            </a:r>
          </a:p>
        </p:txBody>
      </p:sp>
      <p:sp>
        <p:nvSpPr>
          <p:cNvPr id="1032" name="Oval 19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77813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Benchmarks for Stove Performance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762000" y="1470025"/>
          <a:ext cx="7696200" cy="4389438"/>
        </p:xfrm>
        <a:graphic>
          <a:graphicData uri="http://schemas.openxmlformats.org/presentationml/2006/ole">
            <p:oleObj spid="_x0000_s2050" name="Chart" r:id="rId3" imgW="8305895" imgH="4733806" progId="Excel.Chart.8">
              <p:embed/>
            </p:oleObj>
          </a:graphicData>
        </a:graphic>
      </p:graphicFrame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</a:rPr>
              <a:t>Fuel Use Benchmark:</a:t>
            </a:r>
            <a:r>
              <a:rPr lang="en-US" sz="1800">
                <a:solidFill>
                  <a:schemeClr val="tx1"/>
                </a:solidFill>
                <a:latin typeface="Arial" charset="0"/>
              </a:rPr>
              <a:t> The wood-burning stove without chimney should use less than 850 g of wood (15 MJ of energy) to complete the WBT.</a:t>
            </a:r>
          </a:p>
        </p:txBody>
      </p:sp>
      <p:sp>
        <p:nvSpPr>
          <p:cNvPr id="2053" name="Oval 8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77813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Benchmarks for Stove Performance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85800" y="1447800"/>
          <a:ext cx="7772400" cy="4256088"/>
        </p:xfrm>
        <a:graphic>
          <a:graphicData uri="http://schemas.openxmlformats.org/presentationml/2006/ole">
            <p:oleObj spid="_x0000_s3074" name="Chart" r:id="rId3" imgW="8305895" imgH="4257675" progId="Excel.Chart.8">
              <p:embed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CO Benchmark: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The wood-burning stove without chimney should emit less than 20 g of carbon monoxide to complete the WBT.</a:t>
            </a:r>
          </a:p>
        </p:txBody>
      </p:sp>
      <p:sp>
        <p:nvSpPr>
          <p:cNvPr id="3077" name="Oval 8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277813"/>
            <a:ext cx="7315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Benchmarks for Stove Performance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685800" y="1400175"/>
          <a:ext cx="7772400" cy="4314825"/>
        </p:xfrm>
        <a:graphic>
          <a:graphicData uri="http://schemas.openxmlformats.org/presentationml/2006/ole">
            <p:oleObj spid="_x0000_s4098" name="Chart" r:id="rId3" imgW="8305895" imgH="4438769" progId="Excel.Chart.8">
              <p:embed/>
            </p:oleObj>
          </a:graphicData>
        </a:graphic>
      </p:graphicFrame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28600" y="586740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latin typeface="Times New Roman" pitchFamily="18" charset="0"/>
              </a:rPr>
              <a:t>PM Benchmark:</a:t>
            </a: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 The wood-burning stove without chimney should emit less than 1500 mg of PM to complete the WBT.</a:t>
            </a:r>
          </a:p>
        </p:txBody>
      </p:sp>
      <p:sp>
        <p:nvSpPr>
          <p:cNvPr id="4101" name="Oval 8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Performance Standards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Ideally, standards will: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Encourage development locally to compete with companies selling stoves globally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Improve all stoves by keeping big and small stove makers on the same page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Help to promote user safety considerations in stove designs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Increase stove durability and longer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At the end, ensure stove projects are worth pursuing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Improvements in Design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Heat Transfer can be improved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Containing the fire and forcing heat against the pot can save </a:t>
            </a:r>
            <a:r>
              <a:rPr lang="en-US" b="1" smtClean="0"/>
              <a:t>30-50% of fuel</a:t>
            </a:r>
            <a:r>
              <a:rPr lang="en-US" smtClean="0"/>
              <a:t> compared to Open Fire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Combustion Efficiency can be improved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Several methods of combustion can save </a:t>
            </a:r>
            <a:r>
              <a:rPr lang="en-US" b="1" smtClean="0"/>
              <a:t>50-90% of emissions</a:t>
            </a:r>
            <a:r>
              <a:rPr lang="en-US" smtClean="0"/>
              <a:t> compared to Open Fire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Rocket Combustion Chamber from China ($2= ½  emissions)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Gasification ($5 = ½ emissions)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Fan Stove ($20= 1/8 emissions)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Moving Biomass a Step Up the “Energy Ladder”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5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Stoves with small (1 Watt) electric fan can burn wood as cleanly as kerosene</a:t>
            </a:r>
          </a:p>
          <a:p>
            <a:pPr lvl="1" eaLnBrk="1" hangingPunct="1">
              <a:defRPr/>
            </a:pPr>
            <a:r>
              <a:rPr lang="en-US" smtClean="0"/>
              <a:t>40% Of Biomass Users Have Electricity in Their Homes</a:t>
            </a:r>
          </a:p>
          <a:p>
            <a:pPr eaLnBrk="1" hangingPunct="1">
              <a:defRPr/>
            </a:pPr>
            <a:r>
              <a:rPr lang="en-US" smtClean="0"/>
              <a:t>Chimneys: The solution to Indoor Air Pollution?</a:t>
            </a:r>
          </a:p>
          <a:p>
            <a:pPr lvl="1" eaLnBrk="1" hangingPunct="1">
              <a:defRPr/>
            </a:pPr>
            <a:r>
              <a:rPr lang="en-US" smtClean="0"/>
              <a:t>Chimneys remove smoke in the US, Europe: Why not everywhere?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1066800"/>
            <a:ext cx="77962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008080"/>
              </a:buClr>
              <a:buFont typeface="ZapfDingbats" pitchFamily="82" charset="2"/>
              <a:buNone/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								</a:t>
            </a:r>
            <a:r>
              <a:rPr lang="en-US" sz="2000" b="1">
                <a:solidFill>
                  <a:srgbClr val="003300"/>
                </a:solidFill>
                <a:latin typeface="Arial" charset="0"/>
              </a:rPr>
              <a:t>Electricity</a:t>
            </a:r>
          </a:p>
          <a:p>
            <a:pPr marL="342900" indent="-342900" eaLnBrk="1" hangingPunct="1"/>
            <a:r>
              <a:rPr lang="en-US" sz="2000" b="1">
                <a:solidFill>
                  <a:srgbClr val="003300"/>
                </a:solidFill>
                <a:latin typeface="Arial" charset="0"/>
              </a:rPr>
              <a:t>							LPG</a:t>
            </a:r>
          </a:p>
          <a:p>
            <a:pPr marL="342900" indent="-342900" eaLnBrk="1" hangingPunct="1"/>
            <a:r>
              <a:rPr lang="en-US" sz="2000" b="1">
                <a:solidFill>
                  <a:srgbClr val="003300"/>
                </a:solidFill>
                <a:latin typeface="Arial" charset="0"/>
              </a:rPr>
              <a:t>						Alcohol</a:t>
            </a:r>
          </a:p>
          <a:p>
            <a:pPr marL="342900" indent="-342900" eaLnBrk="1" hangingPunct="1"/>
            <a:r>
              <a:rPr lang="en-US" sz="2000" b="1">
                <a:solidFill>
                  <a:srgbClr val="003300"/>
                </a:solidFill>
                <a:latin typeface="Arial" charset="0"/>
              </a:rPr>
              <a:t>					Kerosene</a:t>
            </a:r>
          </a:p>
          <a:p>
            <a:pPr marL="342900" indent="-342900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				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Charcoal/coal	</a:t>
            </a:r>
          </a:p>
          <a:p>
            <a:pPr marL="342900" indent="-342900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			Wood</a:t>
            </a:r>
          </a:p>
          <a:p>
            <a:pPr marL="342900" indent="-342900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		Dung</a:t>
            </a:r>
          </a:p>
          <a:p>
            <a:pPr marL="342900" indent="-342900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	Biomass waste or plastic</a:t>
            </a:r>
          </a:p>
          <a:p>
            <a:pPr marL="342900" indent="-342900" eaLnBrk="1" hangingPunct="1"/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/>
            <a:r>
              <a:rPr lang="en-US" sz="2000" b="1">
                <a:latin typeface="Arial" charset="0"/>
              </a:rPr>
              <a:t>Three groups of  people using traditional solid fuels:</a:t>
            </a:r>
          </a:p>
          <a:p>
            <a:pPr marL="342900" indent="-342900" eaLnBrk="1" hangingPunct="1"/>
            <a:endParaRPr lang="en-US" sz="2000" b="1">
              <a:latin typeface="Arial" charset="0"/>
            </a:endParaRPr>
          </a:p>
          <a:p>
            <a:pPr marL="342900" indent="-342900" eaLnBrk="1" hangingPunct="1">
              <a:buFontTx/>
              <a:buChar char="•"/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The poorest of the poor </a:t>
            </a:r>
            <a:r>
              <a:rPr lang="en-US" sz="2000" b="1">
                <a:solidFill>
                  <a:srgbClr val="0000FF"/>
                </a:solidFill>
              </a:rPr>
              <a:t>(&lt; US$ 1.25day)</a:t>
            </a:r>
            <a:endParaRPr lang="en-US" sz="2000" b="1">
              <a:solidFill>
                <a:srgbClr val="0000FF"/>
              </a:solidFill>
              <a:latin typeface="Arial" charset="0"/>
            </a:endParaRPr>
          </a:p>
          <a:p>
            <a:pPr marL="342900" indent="-342900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	(will not move up the energy latter, need subsidy?) 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The poor </a:t>
            </a:r>
            <a:r>
              <a:rPr lang="en-US" sz="2000">
                <a:solidFill>
                  <a:srgbClr val="0000FF"/>
                </a:solidFill>
              </a:rPr>
              <a:t>(US$ 1.25-3 day)</a:t>
            </a:r>
            <a:endParaRPr lang="en-US" sz="2000">
              <a:solidFill>
                <a:srgbClr val="0000FF"/>
              </a:solidFill>
              <a:latin typeface="Arial" charset="0"/>
            </a:endParaRPr>
          </a:p>
          <a:p>
            <a:pPr marL="342900" indent="-342900"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	 (long term transition)</a:t>
            </a:r>
            <a:r>
              <a:rPr lang="en-US" sz="2000">
                <a:solidFill>
                  <a:srgbClr val="0000FF"/>
                </a:solidFill>
              </a:rPr>
              <a:t>  *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Immediate commercial market</a:t>
            </a:r>
            <a:r>
              <a:rPr lang="en-US" sz="2000" b="1">
                <a:solidFill>
                  <a:srgbClr val="CC3300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buFontTx/>
              <a:buChar char="•"/>
            </a:pPr>
            <a:r>
              <a:rPr lang="en-US" sz="2000" b="1">
                <a:solidFill>
                  <a:srgbClr val="003300"/>
                </a:solidFill>
                <a:latin typeface="Arial" charset="0"/>
              </a:rPr>
              <a:t>The low middle class </a:t>
            </a:r>
            <a:r>
              <a:rPr lang="en-US" sz="2000" b="1">
                <a:solidFill>
                  <a:srgbClr val="003300"/>
                </a:solidFill>
              </a:rPr>
              <a:t>(&gt; US$ 3/day)</a:t>
            </a:r>
            <a:endParaRPr lang="en-US" sz="2000" b="1">
              <a:solidFill>
                <a:srgbClr val="003300"/>
              </a:solidFill>
              <a:latin typeface="Arial" charset="0"/>
            </a:endParaRPr>
          </a:p>
          <a:p>
            <a:pPr marL="342900" indent="-342900" eaLnBrk="1" hangingPunct="1"/>
            <a:r>
              <a:rPr lang="en-US" sz="2000" b="1">
                <a:solidFill>
                  <a:srgbClr val="003300"/>
                </a:solidFill>
                <a:latin typeface="Arial" charset="0"/>
              </a:rPr>
              <a:t>	(Likely in transition ?)</a:t>
            </a:r>
            <a:endParaRPr lang="en-US" sz="2000" b="1">
              <a:solidFill>
                <a:srgbClr val="003300"/>
              </a:solidFill>
              <a:latin typeface="Arial Narrow" pitchFamily="34" charset="0"/>
            </a:endParaRPr>
          </a:p>
          <a:p>
            <a:pPr marL="342900" indent="-342900" eaLnBrk="1" hangingPunct="1"/>
            <a:r>
              <a:rPr lang="en-US" sz="2000" b="1">
                <a:solidFill>
                  <a:schemeClr val="bg1"/>
                </a:solidFill>
                <a:latin typeface="Arial" charset="0"/>
              </a:rPr>
              <a:t>	</a:t>
            </a:r>
          </a:p>
          <a:p>
            <a:pPr marL="342900" indent="-342900">
              <a:buClr>
                <a:srgbClr val="008080"/>
              </a:buClr>
              <a:buFont typeface="ZapfDingbats" pitchFamily="82" charset="2"/>
              <a:buChar char="n"/>
            </a:pPr>
            <a:endParaRPr lang="en-US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38600" y="304800"/>
            <a:ext cx="470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energy ladder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838200" y="3505200"/>
            <a:ext cx="6858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4267200" y="2286000"/>
            <a:ext cx="914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5181600" y="1981200"/>
            <a:ext cx="914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096000" y="1676400"/>
            <a:ext cx="914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524000" y="3200400"/>
            <a:ext cx="914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38400" y="2895600"/>
            <a:ext cx="914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352800" y="2590800"/>
            <a:ext cx="914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 flipV="1">
            <a:off x="1524000" y="32004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5181600" y="19812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 flipV="1">
            <a:off x="4267200" y="22860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3352800" y="25908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2438400" y="28956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 flipV="1">
            <a:off x="7010400" y="1295400"/>
            <a:ext cx="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6096000" y="16764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7010400" y="1295400"/>
            <a:ext cx="12954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 flipV="1">
            <a:off x="838200" y="3505200"/>
            <a:ext cx="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228600" y="4114800"/>
            <a:ext cx="8077200" cy="2590800"/>
          </a:xfrm>
          <a:prstGeom prst="rect">
            <a:avLst/>
          </a:prstGeom>
          <a:noFill/>
          <a:ln w="57150" algn="ctr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838200" y="3962400"/>
            <a:ext cx="73152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4191000" y="3581400"/>
            <a:ext cx="3810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1600" i="1">
                <a:solidFill>
                  <a:srgbClr val="003300"/>
                </a:solidFill>
              </a:rPr>
              <a:t>Social-Economical development</a:t>
            </a:r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812" name="Group 204"/>
          <p:cNvGraphicFramePr>
            <a:graphicFrameLocks noGrp="1"/>
          </p:cNvGraphicFramePr>
          <p:nvPr/>
        </p:nvGraphicFramePr>
        <p:xfrm>
          <a:off x="901700" y="-1882775"/>
          <a:ext cx="1806575" cy="517525"/>
        </p:xfrm>
        <a:graphic>
          <a:graphicData uri="http://schemas.openxmlformats.org/drawingml/2006/table">
            <a:tbl>
              <a:tblPr/>
              <a:tblGrid>
                <a:gridCol w="18065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26" name="Picture 19" descr="clip_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2838"/>
            <a:ext cx="5257800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430"/>
          <p:cNvGraphicFramePr>
            <a:graphicFrameLocks noChangeAspect="1"/>
          </p:cNvGraphicFramePr>
          <p:nvPr>
            <p:ph/>
          </p:nvPr>
        </p:nvGraphicFramePr>
        <p:xfrm>
          <a:off x="2819400" y="533400"/>
          <a:ext cx="6324600" cy="3065463"/>
        </p:xfrm>
        <a:graphic>
          <a:graphicData uri="http://schemas.openxmlformats.org/presentationml/2006/ole">
            <p:oleObj spid="_x0000_s5122" name="Chart" r:id="rId4" imgW="6096000" imgH="2952902" progId="Excel.Chart.8">
              <p:embed/>
            </p:oleObj>
          </a:graphicData>
        </a:graphic>
      </p:graphicFrame>
      <p:sp>
        <p:nvSpPr>
          <p:cNvPr id="5127" name="Text Box 432"/>
          <p:cNvSpPr txBox="1">
            <a:spLocks noChangeArrowheads="1"/>
          </p:cNvSpPr>
          <p:nvPr/>
        </p:nvSpPr>
        <p:spPr bwMode="auto">
          <a:xfrm>
            <a:off x="457200" y="1676400"/>
            <a:ext cx="2438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Poverty lines  (millions of people) by mean per capita consumption (US$ per day)</a:t>
            </a:r>
          </a:p>
        </p:txBody>
      </p:sp>
      <p:sp>
        <p:nvSpPr>
          <p:cNvPr id="5128" name="Text Box 433"/>
          <p:cNvSpPr txBox="1">
            <a:spLocks noChangeArrowheads="1"/>
          </p:cNvSpPr>
          <p:nvPr/>
        </p:nvSpPr>
        <p:spPr bwMode="auto">
          <a:xfrm>
            <a:off x="5486400" y="4876800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Regional breakdown of the 2005 poverty lines (millions)</a:t>
            </a:r>
          </a:p>
        </p:txBody>
      </p:sp>
      <p:sp>
        <p:nvSpPr>
          <p:cNvPr id="5129" name="Text Box 434"/>
          <p:cNvSpPr txBox="1">
            <a:spLocks noChangeArrowheads="1"/>
          </p:cNvSpPr>
          <p:nvPr/>
        </p:nvSpPr>
        <p:spPr bwMode="auto">
          <a:xfrm>
            <a:off x="5334000" y="6461125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Times New Roman" pitchFamily="18" charset="0"/>
              </a:rPr>
              <a:t>Source: Chen and Ravallion (2008)</a:t>
            </a:r>
          </a:p>
        </p:txBody>
      </p:sp>
      <p:sp>
        <p:nvSpPr>
          <p:cNvPr id="5130" name="Oval 435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436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Marketing</a:t>
            </a:r>
          </a:p>
        </p:txBody>
      </p:sp>
      <p:sp>
        <p:nvSpPr>
          <p:cNvPr id="69045" name="Rectangle 437"/>
          <p:cNvSpPr>
            <a:spLocks noChangeArrowheads="1"/>
          </p:cNvSpPr>
          <p:nvPr/>
        </p:nvSpPr>
        <p:spPr bwMode="auto">
          <a:xfrm>
            <a:off x="1600200" y="-1524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Market size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Overview of today’s talk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Background history on stoves development</a:t>
            </a:r>
          </a:p>
          <a:p>
            <a:pPr eaLnBrk="1" hangingPunct="1">
              <a:defRPr/>
            </a:pPr>
            <a:r>
              <a:rPr lang="en-US" smtClean="0"/>
              <a:t>Understanding modern stoves</a:t>
            </a:r>
          </a:p>
          <a:p>
            <a:pPr eaLnBrk="1" hangingPunct="1">
              <a:defRPr/>
            </a:pPr>
            <a:r>
              <a:rPr lang="en-US" smtClean="0"/>
              <a:t>New market approaches :top down versus bottom up</a:t>
            </a:r>
          </a:p>
          <a:p>
            <a:pPr eaLnBrk="1" hangingPunct="1">
              <a:defRPr/>
            </a:pPr>
            <a:r>
              <a:rPr lang="en-US" smtClean="0"/>
              <a:t>International standards</a:t>
            </a:r>
          </a:p>
          <a:p>
            <a:pPr eaLnBrk="1" hangingPunct="1">
              <a:defRPr/>
            </a:pPr>
            <a:r>
              <a:rPr lang="en-US" smtClean="0"/>
              <a:t>Carbon credits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 descr="more smoky 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7938"/>
            <a:ext cx="91440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Complimentary Approaches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Manufacturing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705600" y="1676400"/>
            <a:ext cx="1828800" cy="17526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LARGE INDUSTRIAL PRODUCERS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09600" y="1676400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85800" y="22098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Times New Roman" pitchFamily="18" charset="0"/>
              </a:rPr>
              <a:t>SMALL LOCAL PRODUCERS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2667000" y="3505200"/>
            <a:ext cx="381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3 billion people = Huge Market </a:t>
            </a:r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457200" y="60960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There is room for everyone.</a:t>
            </a:r>
          </a:p>
        </p:txBody>
      </p:sp>
      <p:sp>
        <p:nvSpPr>
          <p:cNvPr id="23564" name="AutoShape 16"/>
          <p:cNvSpPr>
            <a:spLocks noChangeArrowheads="1"/>
          </p:cNvSpPr>
          <p:nvPr/>
        </p:nvSpPr>
        <p:spPr bwMode="auto">
          <a:xfrm rot="1348451">
            <a:off x="2209800" y="1676400"/>
            <a:ext cx="1371600" cy="762000"/>
          </a:xfrm>
          <a:prstGeom prst="curvedDownArrow">
            <a:avLst>
              <a:gd name="adj1" fmla="val 36000"/>
              <a:gd name="adj2" fmla="val 72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AutoShape 17"/>
          <p:cNvSpPr>
            <a:spLocks noChangeArrowheads="1"/>
          </p:cNvSpPr>
          <p:nvPr/>
        </p:nvSpPr>
        <p:spPr bwMode="auto">
          <a:xfrm rot="8830274">
            <a:off x="5486400" y="1752600"/>
            <a:ext cx="1524000" cy="685800"/>
          </a:xfrm>
          <a:prstGeom prst="curvedUpArrow">
            <a:avLst>
              <a:gd name="adj1" fmla="val 44444"/>
              <a:gd name="adj2" fmla="val 8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Oval 1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Oval 19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8" name="Oval 20"/>
          <p:cNvSpPr>
            <a:spLocks noChangeArrowheads="1"/>
          </p:cNvSpPr>
          <p:nvPr/>
        </p:nvSpPr>
        <p:spPr bwMode="auto">
          <a:xfrm>
            <a:off x="2286000" y="2819400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Oval 21"/>
          <p:cNvSpPr>
            <a:spLocks noChangeArrowheads="1"/>
          </p:cNvSpPr>
          <p:nvPr/>
        </p:nvSpPr>
        <p:spPr bwMode="auto">
          <a:xfrm>
            <a:off x="1447800" y="2895600"/>
            <a:ext cx="533400" cy="5334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/>
              <a:t>Manufactured Stoves for Sale Today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Manufacturing</a:t>
            </a:r>
          </a:p>
        </p:txBody>
      </p:sp>
      <p:pic>
        <p:nvPicPr>
          <p:cNvPr id="24582" name="Picture 6" descr="DSCN167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2351088"/>
            <a:ext cx="20764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Philips sto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14575"/>
            <a:ext cx="15986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4" name="Group 16"/>
          <p:cNvGrpSpPr>
            <a:grpSpLocks/>
          </p:cNvGrpSpPr>
          <p:nvPr/>
        </p:nvGrpSpPr>
        <p:grpSpPr bwMode="auto">
          <a:xfrm>
            <a:off x="3505200" y="2351088"/>
            <a:ext cx="1574800" cy="2130425"/>
            <a:chOff x="2688" y="1200"/>
            <a:chExt cx="1152" cy="1488"/>
          </a:xfrm>
        </p:grpSpPr>
        <p:sp>
          <p:nvSpPr>
            <p:cNvPr id="24592" name="Rectangle 9"/>
            <p:cNvSpPr>
              <a:spLocks noChangeArrowheads="1"/>
            </p:cNvSpPr>
            <p:nvPr/>
          </p:nvSpPr>
          <p:spPr bwMode="auto">
            <a:xfrm>
              <a:off x="2688" y="1200"/>
              <a:ext cx="1152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93" name="Picture 8" descr="Envirofi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0" y="1488"/>
              <a:ext cx="1044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1752600" y="4676775"/>
            <a:ext cx="1509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Philips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3505200" y="4676775"/>
            <a:ext cx="1509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Envirofit – Shell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5410200" y="4676775"/>
            <a:ext cx="1838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British Petroleum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28600" y="4600575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StoveTec</a:t>
            </a:r>
          </a:p>
        </p:txBody>
      </p:sp>
      <p:pic>
        <p:nvPicPr>
          <p:cNvPr id="24589" name="Picture 14" descr="plain_1_doo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6063" y="2351088"/>
            <a:ext cx="134778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7543800" y="4676775"/>
            <a:ext cx="145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Ecostoves</a:t>
            </a:r>
          </a:p>
        </p:txBody>
      </p:sp>
      <p:pic>
        <p:nvPicPr>
          <p:cNvPr id="24591" name="Picture 18" descr="P1010019,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467600" y="2362200"/>
            <a:ext cx="1525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1752600"/>
            <a:ext cx="32766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StoveTec</a:t>
            </a:r>
            <a:r>
              <a:rPr lang="en-US" sz="3600" dirty="0" smtClean="0"/>
              <a:t>: powered by “rocket stove”, made in China for the  global market. </a:t>
            </a:r>
            <a:r>
              <a:rPr lang="en-US" sz="3600" dirty="0" smtClean="0">
                <a:effectLst/>
              </a:rPr>
              <a:t> Optional fan wood and charcoal burning stove</a:t>
            </a:r>
            <a:r>
              <a:rPr lang="en-US" sz="4000" dirty="0" smtClean="0">
                <a:effectLst/>
              </a:rPr>
              <a:t>.</a:t>
            </a:r>
          </a:p>
        </p:txBody>
      </p:sp>
      <p:pic>
        <p:nvPicPr>
          <p:cNvPr id="25603" name="Picture 4" descr="plain_1_door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3151188" cy="5791200"/>
          </a:xfrm>
          <a:noFill/>
        </p:spPr>
      </p:pic>
      <p:pic>
        <p:nvPicPr>
          <p:cNvPr id="25604" name="Picture 5" descr="2 door ap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113" y="1219200"/>
            <a:ext cx="303688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8768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Envirofit-Shell: powered by rocket stove, sold in India (&amp; Brazil and Eastern Africa).</a:t>
            </a:r>
            <a:r>
              <a:rPr lang="en-US" smtClean="0"/>
              <a:t> </a:t>
            </a: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5257800" y="0"/>
            <a:ext cx="3886200" cy="4419600"/>
            <a:chOff x="2688" y="1200"/>
            <a:chExt cx="1152" cy="1488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88" y="1200"/>
              <a:ext cx="1152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0" name="Picture 6" descr="Envirofi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0" y="1488"/>
              <a:ext cx="1044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28" name="Picture 7" descr="14712089_Envirof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3875"/>
            <a:ext cx="51816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3200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Ecostove: powered by rocket stove, made and sold in Latin America by SMEs (Brazil, Honduras, Nicaragua and Bolivia).  One model for many markets.</a:t>
            </a:r>
            <a:r>
              <a:rPr lang="en-US" sz="4000" smtClean="0"/>
              <a:t> </a:t>
            </a:r>
          </a:p>
        </p:txBody>
      </p:sp>
      <p:pic>
        <p:nvPicPr>
          <p:cNvPr id="27651" name="Picture 8" descr="P101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4861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metalic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3886200" cy="45989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Philips: made and sold in India. Thermoelectric powered fan.</a:t>
            </a:r>
          </a:p>
        </p:txBody>
      </p:sp>
      <p:pic>
        <p:nvPicPr>
          <p:cNvPr id="28675" name="Picture 4" descr="Philips stov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00500" y="0"/>
            <a:ext cx="51435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British Petroleum (BP): fan stove, made and sold in India. Pellet fueled.</a:t>
            </a:r>
          </a:p>
        </p:txBody>
      </p:sp>
      <p:pic>
        <p:nvPicPr>
          <p:cNvPr id="29699" name="Picture 4" descr="DSCN167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2667000"/>
            <a:ext cx="4100513" cy="4191000"/>
          </a:xfrm>
          <a:noFill/>
        </p:spPr>
      </p:pic>
      <p:pic>
        <p:nvPicPr>
          <p:cNvPr id="29700" name="Picture 5" descr="FXNMUFLFEQHFKK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0"/>
            <a:ext cx="48482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685800"/>
            <a:ext cx="5410200" cy="63658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Biofuels stoves</a:t>
            </a:r>
          </a:p>
        </p:txBody>
      </p:sp>
      <p:pic>
        <p:nvPicPr>
          <p:cNvPr id="30723" name="Picture 4" descr="biopact_biofuel_cooking_st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clean flame 1, Braz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724400" y="4343400"/>
            <a:ext cx="4648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Bosch-Siemens:  plant oil stove for Asia market</a:t>
            </a:r>
          </a:p>
          <a:p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228600" y="23622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Dometic: ethanol stove for Africa and Brazil.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Manufacturing of Improved Cook Stoves: Adding Opportunity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u="sng" smtClean="0"/>
              <a:t>Local Production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smtClean="0"/>
              <a:t>+</a:t>
            </a:r>
            <a:r>
              <a:rPr lang="en-US" sz="2000" smtClean="0"/>
              <a:t> PROS: Better knowledge of market, Lower transportation costs, Capacity building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smtClean="0"/>
              <a:t>- </a:t>
            </a:r>
            <a:r>
              <a:rPr lang="en-US" sz="2000" smtClean="0"/>
              <a:t> CONS: Unimproved design, Lower quality materials, Lower Quality Control and consistency, Home-made appearance, May not meet Benchmarks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smtClean="0"/>
              <a:t>Centralized Production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smtClean="0"/>
              <a:t>+</a:t>
            </a:r>
            <a:r>
              <a:rPr lang="en-US" sz="2000" smtClean="0"/>
              <a:t> PROS: Improved design, Higher quality materials, Higher quality control, Meets Benchmarks, Modern factory-made appearance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smtClean="0"/>
              <a:t>- </a:t>
            </a:r>
            <a:r>
              <a:rPr lang="en-US" sz="2000" smtClean="0"/>
              <a:t> CONS: Generic stove may not be a great fit, Higher transportation costs, Adds distribution jobs but not manufacturing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Financing Stove Programs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17675"/>
            <a:ext cx="72390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Foundations </a:t>
            </a:r>
          </a:p>
          <a:p>
            <a:pPr eaLnBrk="1" hangingPunct="1">
              <a:defRPr/>
            </a:pPr>
            <a:r>
              <a:rPr lang="en-US" smtClean="0"/>
              <a:t>Government</a:t>
            </a:r>
          </a:p>
          <a:p>
            <a:pPr eaLnBrk="1" hangingPunct="1">
              <a:defRPr/>
            </a:pPr>
            <a:r>
              <a:rPr lang="en-US" smtClean="0"/>
              <a:t>Aid Agencies</a:t>
            </a:r>
          </a:p>
          <a:p>
            <a:pPr eaLnBrk="1" hangingPunct="1">
              <a:defRPr/>
            </a:pPr>
            <a:r>
              <a:rPr lang="en-US" smtClean="0"/>
              <a:t>Microfinance</a:t>
            </a:r>
          </a:p>
          <a:p>
            <a:pPr eaLnBrk="1" hangingPunct="1">
              <a:defRPr/>
            </a:pPr>
            <a:r>
              <a:rPr lang="en-US" smtClean="0"/>
              <a:t>Carbon Markets – The new opportunity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Financing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Aprovecho: Testing Stoves</a:t>
            </a:r>
          </a:p>
        </p:txBody>
      </p:sp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4267200" y="1905000"/>
            <a:ext cx="4343400" cy="4648200"/>
            <a:chOff x="2784" y="624"/>
            <a:chExt cx="2736" cy="2928"/>
          </a:xfrm>
        </p:grpSpPr>
        <p:pic>
          <p:nvPicPr>
            <p:cNvPr id="11275" name="Picture 5" descr="mexico testing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624"/>
              <a:ext cx="1680" cy="1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76" name="Picture 6" descr="mexico testing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784" y="1728"/>
              <a:ext cx="1880" cy="12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1277" name="Picture 7" descr="mexico testing 3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20" y="2400"/>
              <a:ext cx="1200" cy="8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278" name="Text Box 8"/>
            <p:cNvSpPr txBox="1">
              <a:spLocks noChangeArrowheads="1"/>
            </p:cNvSpPr>
            <p:nvPr/>
          </p:nvSpPr>
          <p:spPr bwMode="auto">
            <a:xfrm>
              <a:off x="2928" y="3264"/>
              <a:ext cx="23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  <a:latin typeface="Centaur" pitchFamily="18" charset="0"/>
                </a:rPr>
                <a:t>In-Field Testing</a:t>
              </a:r>
            </a:p>
          </p:txBody>
        </p:sp>
      </p:grpSp>
      <p:grpSp>
        <p:nvGrpSpPr>
          <p:cNvPr id="11268" name="Group 9"/>
          <p:cNvGrpSpPr>
            <a:grpSpLocks/>
          </p:cNvGrpSpPr>
          <p:nvPr/>
        </p:nvGrpSpPr>
        <p:grpSpPr bwMode="auto">
          <a:xfrm>
            <a:off x="457200" y="2286000"/>
            <a:ext cx="3733800" cy="4095750"/>
            <a:chOff x="288" y="540"/>
            <a:chExt cx="2352" cy="2580"/>
          </a:xfrm>
        </p:grpSpPr>
        <p:grpSp>
          <p:nvGrpSpPr>
            <p:cNvPr id="11270" name="Group 10"/>
            <p:cNvGrpSpPr>
              <a:grpSpLocks/>
            </p:cNvGrpSpPr>
            <p:nvPr/>
          </p:nvGrpSpPr>
          <p:grpSpPr bwMode="auto">
            <a:xfrm>
              <a:off x="288" y="576"/>
              <a:ext cx="2352" cy="2544"/>
              <a:chOff x="288" y="576"/>
              <a:chExt cx="2352" cy="2544"/>
            </a:xfrm>
          </p:grpSpPr>
          <p:pic>
            <p:nvPicPr>
              <p:cNvPr id="11272" name="Picture 11" descr="testing 1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36" y="576"/>
                <a:ext cx="749" cy="9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1273" name="Text Box 12"/>
              <p:cNvSpPr txBox="1">
                <a:spLocks noChangeArrowheads="1"/>
              </p:cNvSpPr>
              <p:nvPr/>
            </p:nvSpPr>
            <p:spPr bwMode="auto">
              <a:xfrm>
                <a:off x="288" y="2832"/>
                <a:ext cx="23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2400" b="1">
                    <a:solidFill>
                      <a:schemeClr val="tx1"/>
                    </a:solidFill>
                    <a:latin typeface="Centaur" pitchFamily="18" charset="0"/>
                  </a:rPr>
                  <a:t>Laboratory Testing</a:t>
                </a:r>
              </a:p>
            </p:txBody>
          </p:sp>
          <p:pic>
            <p:nvPicPr>
              <p:cNvPr id="11274" name="Picture 13" descr="100_0874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480" y="1402"/>
                <a:ext cx="1899" cy="14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pic>
          <p:nvPicPr>
            <p:cNvPr id="11271" name="Picture 14" descr="100_0888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200" y="540"/>
              <a:ext cx="1392" cy="10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29400" y="4419600"/>
            <a:ext cx="2209800" cy="165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The Newest Source of Funding: Carbon Credits </a:t>
            </a:r>
          </a:p>
        </p:txBody>
      </p:sp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Financing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7244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51054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657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9450" y="3657600"/>
            <a:ext cx="1749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727700"/>
            <a:ext cx="6629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Line 13"/>
          <p:cNvSpPr>
            <a:spLocks noChangeShapeType="1"/>
          </p:cNvSpPr>
          <p:nvPr/>
        </p:nvSpPr>
        <p:spPr bwMode="auto">
          <a:xfrm>
            <a:off x="457200" y="5181600"/>
            <a:ext cx="449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14"/>
          <p:cNvSpPr>
            <a:spLocks noChangeShapeType="1"/>
          </p:cNvSpPr>
          <p:nvPr/>
        </p:nvSpPr>
        <p:spPr bwMode="auto">
          <a:xfrm>
            <a:off x="609600" y="5486400"/>
            <a:ext cx="2819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Oval 15"/>
          <p:cNvSpPr>
            <a:spLocks noChangeArrowheads="1"/>
          </p:cNvSpPr>
          <p:nvPr/>
        </p:nvSpPr>
        <p:spPr bwMode="auto">
          <a:xfrm>
            <a:off x="5334000" y="1752600"/>
            <a:ext cx="3124200" cy="914400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Oval 16"/>
          <p:cNvSpPr>
            <a:spLocks noChangeArrowheads="1"/>
          </p:cNvSpPr>
          <p:nvPr/>
        </p:nvSpPr>
        <p:spPr bwMode="auto">
          <a:xfrm>
            <a:off x="2895600" y="6172200"/>
            <a:ext cx="3124200" cy="533400"/>
          </a:xfrm>
          <a:prstGeom prst="ellips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Carbon Emissions </a:t>
            </a:r>
          </a:p>
        </p:txBody>
      </p:sp>
      <p:sp>
        <p:nvSpPr>
          <p:cNvPr id="34819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Financing</a:t>
            </a:r>
          </a:p>
        </p:txBody>
      </p:sp>
      <p:graphicFrame>
        <p:nvGraphicFramePr>
          <p:cNvPr id="45517" name="Group 461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13288"/>
        </p:xfrm>
        <a:graphic>
          <a:graphicData uri="http://schemas.openxmlformats.org/drawingml/2006/table">
            <a:tbl>
              <a:tblPr/>
              <a:tblGrid>
                <a:gridCol w="4289425"/>
                <a:gridCol w="2030413"/>
                <a:gridCol w="1909762"/>
              </a:tblGrid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Emission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 Warming Potential (GWP)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100 year time-frame --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Potential Reduction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 Three-Stone Fire Methods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Kyoto Basket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Dioxide CO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30-50%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Methane CH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IPCC 2007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75%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Nitrous Oxide N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IPCC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 Kyoto Basket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Monoxide CO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IPCC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75%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Others Not Yet Counted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Unburned Hydrocarbons NMHC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Smith, 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~ 75%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Black Carbon EC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 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Bond,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0-90%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Carbon and Cookstoves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396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Household stoves can save about 1-3 tons of CO</a:t>
            </a:r>
            <a:r>
              <a:rPr lang="en-US" sz="2400" baseline="-25000" smtClean="0"/>
              <a:t>2</a:t>
            </a:r>
            <a:r>
              <a:rPr lang="en-US" sz="2400" smtClean="0"/>
              <a:t> per year based on fuel reductions alone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Cleaner-burning stoves get extra credit as well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~$30 per Ton CO</a:t>
            </a:r>
            <a:r>
              <a:rPr lang="en-US" sz="2400" baseline="-25000" smtClean="0"/>
              <a:t>2eq.</a:t>
            </a:r>
            <a:r>
              <a:rPr lang="en-US" sz="2400" smtClean="0"/>
              <a:t> per year currently – projected to increase after U.S. elections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Credit can cover costs of both the Stove and the Distribution?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Financing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343400" y="1600200"/>
          <a:ext cx="4572000" cy="3525838"/>
        </p:xfrm>
        <a:graphic>
          <a:graphicData uri="http://schemas.openxmlformats.org/presentationml/2006/ole">
            <p:oleObj spid="_x0000_s6146" name="Chart" r:id="rId3" imgW="7324773" imgH="5648206" progId="Excel.Chart.8">
              <p:embed/>
            </p:oleObj>
          </a:graphicData>
        </a:graphic>
      </p:graphicFrame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419600" y="50292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Times New Roman" pitchFamily="18" charset="0"/>
              </a:rPr>
              <a:t>Improved Rocket, Fan and Gasifier Stoves can provide substantial carbon savings. 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4343400" y="5867400"/>
            <a:ext cx="4419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Times New Roman" pitchFamily="18" charset="0"/>
              </a:rPr>
              <a:t>Source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: MacCarty et al., A Laboratory Comparison of the Global Warming Impact of Five Major Types of Biomass Cooking Stoves, </a:t>
            </a:r>
            <a:r>
              <a:rPr lang="en-US" sz="1400" i="1">
                <a:solidFill>
                  <a:schemeClr val="tx1"/>
                </a:solidFill>
                <a:latin typeface="Times New Roman" pitchFamily="18" charset="0"/>
              </a:rPr>
              <a:t>Energy for Sustainable Development</a:t>
            </a:r>
            <a:r>
              <a:rPr lang="en-US" sz="1400">
                <a:solidFill>
                  <a:schemeClr val="tx1"/>
                </a:solidFill>
                <a:latin typeface="Times New Roman" pitchFamily="18" charset="0"/>
              </a:rPr>
              <a:t>, June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Gold Standard Certification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Based on verified kitchen survey proving savings</a:t>
            </a:r>
          </a:p>
          <a:p>
            <a:pPr eaLnBrk="1" hangingPunct="1">
              <a:defRPr/>
            </a:pPr>
            <a:r>
              <a:rPr lang="en-US" smtClean="0"/>
              <a:t>Statistically Significant Results (~100 Houses)</a:t>
            </a:r>
          </a:p>
          <a:p>
            <a:pPr eaLnBrk="1" hangingPunct="1">
              <a:defRPr/>
            </a:pPr>
            <a:r>
              <a:rPr lang="en-US" smtClean="0"/>
              <a:t>Fuel use measured, Emissions predicted </a:t>
            </a:r>
          </a:p>
          <a:p>
            <a:pPr eaLnBrk="1" hangingPunct="1">
              <a:defRPr/>
            </a:pPr>
            <a:r>
              <a:rPr lang="en-US" smtClean="0"/>
              <a:t>Also considers stove lifetime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Financing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543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Many Marketing Chains…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391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Retail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Relief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Microfinance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Social entrepreneurship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NGOs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National Distribution Chains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Local Markets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Governments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Marketing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Many Networking Opportunities…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600200"/>
            <a:ext cx="8104188" cy="4881563"/>
          </a:xfrm>
          <a:noFill/>
        </p:spPr>
      </p:pic>
      <p:sp>
        <p:nvSpPr>
          <p:cNvPr id="37892" name="Oval 5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76200" y="6096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Marketing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Biomass Stoves Today</a:t>
            </a:r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882775"/>
            <a:ext cx="495300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228600" y="2209800"/>
            <a:ext cx="3200400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R&amp; D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Manufacturing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Finance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Marketing (BC)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</a:rPr>
              <a:t>Availability</a:t>
            </a:r>
          </a:p>
        </p:txBody>
      </p:sp>
      <p:pic>
        <p:nvPicPr>
          <p:cNvPr id="38917" name="Picture 8" descr="fir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4838" y="457200"/>
            <a:ext cx="947737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Oval 9"/>
          <p:cNvSpPr>
            <a:spLocks noChangeArrowheads="1"/>
          </p:cNvSpPr>
          <p:nvPr/>
        </p:nvSpPr>
        <p:spPr bwMode="auto">
          <a:xfrm>
            <a:off x="685800" y="15240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Oval 10"/>
          <p:cNvSpPr>
            <a:spLocks noChangeArrowheads="1"/>
          </p:cNvSpPr>
          <p:nvPr/>
        </p:nvSpPr>
        <p:spPr bwMode="auto">
          <a:xfrm>
            <a:off x="704850" y="106680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Oval 11"/>
          <p:cNvSpPr>
            <a:spLocks noChangeArrowheads="1"/>
          </p:cNvSpPr>
          <p:nvPr/>
        </p:nvSpPr>
        <p:spPr bwMode="auto">
          <a:xfrm>
            <a:off x="1219200" y="60960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Oval 12"/>
          <p:cNvSpPr>
            <a:spLocks noChangeArrowheads="1"/>
          </p:cNvSpPr>
          <p:nvPr/>
        </p:nvSpPr>
        <p:spPr bwMode="auto">
          <a:xfrm>
            <a:off x="152400" y="609600"/>
            <a:ext cx="66675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219200" y="776288"/>
            <a:ext cx="7477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Marketing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90550" y="228600"/>
            <a:ext cx="857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&amp; Development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85800" y="1219200"/>
            <a:ext cx="7477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Finance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14288" y="776288"/>
            <a:ext cx="9001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152400"/>
            <a:ext cx="6248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Cooking Stoves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228600"/>
            <a:ext cx="8709025" cy="6419850"/>
            <a:chOff x="96" y="144"/>
            <a:chExt cx="5486" cy="4044"/>
          </a:xfrm>
        </p:grpSpPr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96" y="288"/>
              <a:ext cx="5486" cy="3900"/>
              <a:chOff x="96" y="288"/>
              <a:chExt cx="5486" cy="3900"/>
            </a:xfrm>
          </p:grpSpPr>
          <p:pic>
            <p:nvPicPr>
              <p:cNvPr id="54279" name="Picture 7" descr="eco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848" y="3024"/>
                <a:ext cx="734" cy="1164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0" name="Picture 8" descr="Ethenol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656" y="2256"/>
                <a:ext cx="910" cy="611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1" name="Picture 9" descr="ghana wood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3744" y="3312"/>
                <a:ext cx="960" cy="856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2" name="Picture 10" descr="gyapa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96" y="2448"/>
                <a:ext cx="912" cy="752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3" name="Picture 11" descr="kerosene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792" y="2256"/>
                <a:ext cx="744" cy="960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4" name="Picture 12" descr="mali"/>
              <p:cNvPicPr>
                <a:picLocks noChangeAspect="1" noChangeArrowheads="1"/>
              </p:cNvPicPr>
              <p:nvPr/>
            </p:nvPicPr>
            <p:blipFill>
              <a:blip r:embed="rId7" cstate="screen"/>
              <a:srcRect/>
              <a:stretch>
                <a:fillRect/>
              </a:stretch>
            </p:blipFill>
            <p:spPr bwMode="auto">
              <a:xfrm>
                <a:off x="96" y="3312"/>
                <a:ext cx="836" cy="864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5" name="Picture 13" descr="mud"/>
              <p:cNvPicPr>
                <a:picLocks noChangeAspect="1" noChangeArrowheads="1"/>
              </p:cNvPicPr>
              <p:nvPr/>
            </p:nvPicPr>
            <p:blipFill>
              <a:blip r:embed="rId8" cstate="screen"/>
              <a:srcRect/>
              <a:stretch>
                <a:fillRect/>
              </a:stretch>
            </p:blipFill>
            <p:spPr bwMode="auto">
              <a:xfrm>
                <a:off x="4752" y="288"/>
                <a:ext cx="742" cy="935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6" name="Picture 14" descr="onil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6" y="1584"/>
                <a:ext cx="912" cy="740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7" name="Picture 15" descr="Patsari1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96" y="576"/>
                <a:ext cx="863" cy="912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8" name="Picture 16" descr="propane"/>
              <p:cNvPicPr>
                <a:picLocks noChangeAspect="1" noChangeArrowheads="1"/>
              </p:cNvPicPr>
              <p:nvPr/>
            </p:nvPicPr>
            <p:blipFill>
              <a:blip r:embed="rId11" cstate="screen"/>
              <a:srcRect/>
              <a:stretch>
                <a:fillRect/>
              </a:stretch>
            </p:blipFill>
            <p:spPr bwMode="auto">
              <a:xfrm>
                <a:off x="3792" y="1248"/>
                <a:ext cx="637" cy="876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89" name="Picture 17" descr="solar"/>
              <p:cNvPicPr>
                <a:picLocks noChangeAspect="1" noChangeArrowheads="1"/>
              </p:cNvPicPr>
              <p:nvPr/>
            </p:nvPicPr>
            <p:blipFill>
              <a:blip r:embed="rId12" cstate="screen"/>
              <a:srcRect/>
              <a:stretch>
                <a:fillRect/>
              </a:stretch>
            </p:blipFill>
            <p:spPr bwMode="auto">
              <a:xfrm>
                <a:off x="4560" y="1344"/>
                <a:ext cx="1008" cy="839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90" name="Picture 18" descr="tom reed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016" y="3312"/>
                <a:ext cx="554" cy="846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91" name="Picture 19" descr="uganda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1200" y="720"/>
                <a:ext cx="790" cy="1152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92" name="Picture 20" descr="vita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>
                <a:off x="2736" y="3312"/>
                <a:ext cx="814" cy="864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93" name="Picture 21" descr="wfp"/>
              <p:cNvPicPr>
                <a:picLocks noChangeAspect="1" noChangeArrowheads="1"/>
              </p:cNvPicPr>
              <p:nvPr/>
            </p:nvPicPr>
            <p:blipFill>
              <a:blip r:embed="rId16" cstate="screen"/>
              <a:srcRect/>
              <a:stretch>
                <a:fillRect/>
              </a:stretch>
            </p:blipFill>
            <p:spPr bwMode="auto">
              <a:xfrm>
                <a:off x="1152" y="2064"/>
                <a:ext cx="827" cy="1035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  <p:pic>
            <p:nvPicPr>
              <p:cNvPr id="54294" name="Picture 22" descr="Woodflame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>
                <a:off x="1104" y="3312"/>
                <a:ext cx="761" cy="864"/>
              </a:xfrm>
              <a:prstGeom prst="rect">
                <a:avLst/>
              </a:prstGeom>
              <a:noFill/>
              <a:effectLst>
                <a:outerShdw dist="71842" dir="2700000" algn="ctr" rotWithShape="0">
                  <a:srgbClr val="5F5F5F">
                    <a:alpha val="50000"/>
                  </a:srgbClr>
                </a:outerShdw>
              </a:effectLst>
            </p:spPr>
          </p:pic>
        </p:grpSp>
        <p:pic>
          <p:nvPicPr>
            <p:cNvPr id="54295" name="Picture 23" descr="justa low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3970" y="144"/>
              <a:ext cx="542" cy="980"/>
            </a:xfrm>
            <a:prstGeom prst="rect">
              <a:avLst/>
            </a:prstGeom>
            <a:noFill/>
            <a:effectLst>
              <a:outerShdw dist="71842" dir="2700000" algn="ctr" rotWithShape="0">
                <a:srgbClr val="5F5F5F"/>
              </a:outerShdw>
            </a:effectLst>
          </p:spPr>
        </p:pic>
      </p:grpSp>
      <p:pic>
        <p:nvPicPr>
          <p:cNvPr id="54296" name="Picture 24" descr="3 stone"/>
          <p:cNvPicPr>
            <a:picLocks noChangeAspect="1" noChangeArrowheads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3657600" y="2819400"/>
            <a:ext cx="1866900" cy="2076450"/>
          </a:xfrm>
          <a:prstGeom prst="rect">
            <a:avLst/>
          </a:prstGeom>
          <a:noFill/>
          <a:effectLst>
            <a:outerShdw dist="71842" dir="2700000" algn="ctr" rotWithShape="0">
              <a:srgbClr val="5F5F5F">
                <a:alpha val="50000"/>
              </a:srgbClr>
            </a:outerShdw>
          </a:effectLst>
        </p:spPr>
      </p:pic>
      <p:sp>
        <p:nvSpPr>
          <p:cNvPr id="12293" name="Text Box 25"/>
          <p:cNvSpPr txBox="1">
            <a:spLocks noChangeArrowheads="1"/>
          </p:cNvSpPr>
          <p:nvPr/>
        </p:nvSpPr>
        <p:spPr bwMode="auto">
          <a:xfrm>
            <a:off x="3352800" y="1066800"/>
            <a:ext cx="2514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  <a:latin typeface="Garamond" pitchFamily="18" charset="0"/>
              </a:rPr>
              <a:t>Aprovecho has a library of tests from over 50 stoves in use around the world.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Health impact of solid fuels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614613"/>
            <a:ext cx="63246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P103068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8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343400" y="1143000"/>
            <a:ext cx="45720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Indoor Air Pollution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1.6 million premature deaths per year according to WHO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Asthma, Colds, Eye Irritation, COPD, Pneumonia, ALPD,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0104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mtClean="0"/>
              <a:t>W</a:t>
            </a:r>
            <a:r>
              <a:rPr lang="pt-BR" sz="4000" smtClean="0"/>
              <a:t>orldwide use of solid fuels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762000"/>
            <a:ext cx="7772400" cy="4275138"/>
          </a:xfrm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505200" y="5054600"/>
            <a:ext cx="5638800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Warming :CO2, CH4, CO and black carbon emissions</a:t>
            </a:r>
          </a:p>
          <a:p>
            <a:pPr lvl="1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inefficient biomass stoves is accelerating warming</a:t>
            </a:r>
          </a:p>
          <a:p>
            <a:pPr lvl="1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(Brown cloud over Asia) </a:t>
            </a:r>
          </a:p>
          <a:p>
            <a:pPr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Excessive Fuel Use: Deforestation,</a:t>
            </a:r>
          </a:p>
          <a:p>
            <a:pPr lvl="1"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Desertification and Drudgery/Danger</a:t>
            </a:r>
          </a:p>
        </p:txBody>
      </p:sp>
      <p:pic>
        <p:nvPicPr>
          <p:cNvPr id="14341" name="Picture 5" descr="Firewoo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981450"/>
            <a:ext cx="2971800" cy="28765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CookStoves: A Troubled 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Bad “Improved” Stoves have been made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A broad misunderstanding of traditional methods and cultures, as well as heat transfer and combustion, led to the faulty assumption that any stove is better than none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Many designers still do not understand insulation vs. mass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Manufacturing high-quality stoves in-country on a small scale has been a challenge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Testing was not widely done to optimize and/or validate performance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Stable financing was not generally available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Modern Stoves: A Four-Legged Approach</a:t>
            </a:r>
          </a:p>
        </p:txBody>
      </p:sp>
      <p:sp>
        <p:nvSpPr>
          <p:cNvPr id="16388" name="Oval 8"/>
          <p:cNvSpPr>
            <a:spLocks noChangeArrowheads="1"/>
          </p:cNvSpPr>
          <p:nvPr/>
        </p:nvSpPr>
        <p:spPr bwMode="auto">
          <a:xfrm>
            <a:off x="3295650" y="1143000"/>
            <a:ext cx="203835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3"/>
          <p:cNvSpPr>
            <a:spLocks noChangeArrowheads="1"/>
          </p:cNvSpPr>
          <p:nvPr/>
        </p:nvSpPr>
        <p:spPr bwMode="auto">
          <a:xfrm>
            <a:off x="3295650" y="4038600"/>
            <a:ext cx="203835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4"/>
          <p:cNvSpPr>
            <a:spLocks noChangeArrowheads="1"/>
          </p:cNvSpPr>
          <p:nvPr/>
        </p:nvSpPr>
        <p:spPr bwMode="auto">
          <a:xfrm>
            <a:off x="4876800" y="2590800"/>
            <a:ext cx="203835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Oval 15"/>
          <p:cNvSpPr>
            <a:spLocks noChangeArrowheads="1"/>
          </p:cNvSpPr>
          <p:nvPr/>
        </p:nvSpPr>
        <p:spPr bwMode="auto">
          <a:xfrm>
            <a:off x="1771650" y="2590800"/>
            <a:ext cx="203835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800600" y="3429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Marketing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124200" y="1828800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Research &amp; Development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00400" y="48768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Finance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4800" y="6186488"/>
            <a:ext cx="815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How close are we?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76400" y="3429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Manufacturing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Defining “Improved” CookStoves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Good Stoves </a:t>
            </a:r>
            <a:r>
              <a:rPr lang="en-US" sz="2400" u="sng" smtClean="0"/>
              <a:t>Can</a:t>
            </a:r>
            <a:r>
              <a:rPr lang="en-US" sz="2400" smtClean="0"/>
              <a:t> Turn Wood Into Clean Energy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Stoves need to be as carefully designed as Toyotas.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Moving forward: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Testing Needs to be standardized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In 2003, Shell Foundation/UCBerkeley/Aprovecho revised 3 test protocols to quantify and compare performance in lab, field, and homes.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Gold Standard has been developed for fuel savings/carbon credits.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R&amp;D is required to quantify and improve combustion and heat transfer efficiency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Aprovecho provided first extensive laboratory fuel use and emissions testing, many other large organizations have also begun testing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Emissions testing kits are  now available from Aprovecho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smtClean="0"/>
              <a:t>Without comparisons we don’t know what we are aiming to achieve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International Standards are needed to provide minimum requirements of stove performance.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6200" y="762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457200"/>
            <a:ext cx="1357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400" b="1">
                <a:solidFill>
                  <a:schemeClr val="tx1"/>
                </a:solidFill>
                <a:latin typeface="Arial" charset="0"/>
              </a:rPr>
              <a:t>Research &amp;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1235</TotalTime>
  <Words>1279</Words>
  <Application>Microsoft Office PowerPoint</Application>
  <PresentationFormat>On-screen Show (4:3)</PresentationFormat>
  <Paragraphs>222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 Black</vt:lpstr>
      <vt:lpstr>Arial</vt:lpstr>
      <vt:lpstr>Times New Roman</vt:lpstr>
      <vt:lpstr>Wingdings</vt:lpstr>
      <vt:lpstr>Calibri</vt:lpstr>
      <vt:lpstr>Centaur</vt:lpstr>
      <vt:lpstr>Garamond</vt:lpstr>
      <vt:lpstr>Arial Narrow</vt:lpstr>
      <vt:lpstr>ZapfDingbats</vt:lpstr>
      <vt:lpstr>Maple</vt:lpstr>
      <vt:lpstr>Microsoft Office Excel Chart</vt:lpstr>
      <vt:lpstr>New Biomass Stoves and Carbon Credits  </vt:lpstr>
      <vt:lpstr>Overview of today’s talk</vt:lpstr>
      <vt:lpstr>Aprovecho: Testing Stoves</vt:lpstr>
      <vt:lpstr>Slide 4</vt:lpstr>
      <vt:lpstr>Health impact of solid fuels</vt:lpstr>
      <vt:lpstr>Worldwide use of solid fuels</vt:lpstr>
      <vt:lpstr>CookStoves: A Troubled History</vt:lpstr>
      <vt:lpstr>Modern Stoves: A Four-Legged Approach</vt:lpstr>
      <vt:lpstr>Defining “Improved” CookStoves</vt:lpstr>
      <vt:lpstr>Testing CookStoves</vt:lpstr>
      <vt:lpstr>Benchmarks for Stove Performance</vt:lpstr>
      <vt:lpstr>Benchmarks for Stove Performance</vt:lpstr>
      <vt:lpstr>Benchmarks for Stove Performance</vt:lpstr>
      <vt:lpstr>Benchmarks for Stove Performance</vt:lpstr>
      <vt:lpstr>Performance Standards</vt:lpstr>
      <vt:lpstr>Improvements in Design</vt:lpstr>
      <vt:lpstr>Moving Biomass a Step Up the “Energy Ladder” </vt:lpstr>
      <vt:lpstr>Slide 18</vt:lpstr>
      <vt:lpstr>Slide 19</vt:lpstr>
      <vt:lpstr>Complimentary Approaches</vt:lpstr>
      <vt:lpstr>Manufactured Stoves for Sale Today</vt:lpstr>
      <vt:lpstr>StoveTec: powered by “rocket stove”, made in China for the  global market.  Optional fan wood and charcoal burning stove.</vt:lpstr>
      <vt:lpstr>Envirofit-Shell: powered by rocket stove, sold in India (&amp; Brazil and Eastern Africa). </vt:lpstr>
      <vt:lpstr>Ecostove: powered by rocket stove, made and sold in Latin America by SMEs (Brazil, Honduras, Nicaragua and Bolivia).  One model for many markets. </vt:lpstr>
      <vt:lpstr>Philips: made and sold in India. Thermoelectric powered fan.</vt:lpstr>
      <vt:lpstr>British Petroleum (BP): fan stove, made and sold in India. Pellet fueled.</vt:lpstr>
      <vt:lpstr>Biofuels stoves</vt:lpstr>
      <vt:lpstr>Manufacturing of Improved Cook Stoves: Adding Opportunity </vt:lpstr>
      <vt:lpstr>Financing Stove Programs </vt:lpstr>
      <vt:lpstr>The Newest Source of Funding: Carbon Credits </vt:lpstr>
      <vt:lpstr>Carbon Emissions </vt:lpstr>
      <vt:lpstr>Carbon and Cookstoves</vt:lpstr>
      <vt:lpstr>Gold Standard Certification</vt:lpstr>
      <vt:lpstr>Many Marketing Chains…</vt:lpstr>
      <vt:lpstr>Many Networking Opportunities…</vt:lpstr>
      <vt:lpstr>Biomass Stoves Today</vt:lpstr>
    </vt:vector>
  </TitlesOfParts>
  <Company>Aprovecho Research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Credits and the New Biomass Stoves</dc:title>
  <dc:creator>Nordica MacCarty</dc:creator>
  <cp:lastModifiedBy>Thomas Miles</cp:lastModifiedBy>
  <cp:revision>54</cp:revision>
  <dcterms:created xsi:type="dcterms:W3CDTF">2008-08-27T17:49:50Z</dcterms:created>
  <dcterms:modified xsi:type="dcterms:W3CDTF">2008-09-24T15:52:09Z</dcterms:modified>
</cp:coreProperties>
</file>